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0" r:id="rId4"/>
    <p:sldId id="262" r:id="rId5"/>
    <p:sldId id="263" r:id="rId6"/>
    <p:sldId id="258" r:id="rId7"/>
    <p:sldId id="259" r:id="rId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8/24/2022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8/24/2022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129AFA-9B98-4A6C-A3CB-23FD3B8CAB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8039646" cy="3255264"/>
          </a:xfrm>
        </p:spPr>
        <p:txBody>
          <a:bodyPr/>
          <a:lstStyle/>
          <a:p>
            <a:r>
              <a:rPr lang="fr-CA" dirty="0"/>
              <a:t>Rapport annuel 2020-2021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9DFA55D-BA8E-43DA-8A83-028DDA5774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4" y="4670246"/>
            <a:ext cx="8009479" cy="914400"/>
          </a:xfrm>
        </p:spPr>
        <p:txBody>
          <a:bodyPr/>
          <a:lstStyle/>
          <a:p>
            <a:r>
              <a:rPr lang="fr-CA" dirty="0"/>
              <a:t>DU CONSEIL D’ÉTABLISSEMENT DE L’ÉCOLE SAINT-MATHIEU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58A813C-13B2-4FDD-9881-DA18ADD1C2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319" y="1181914"/>
            <a:ext cx="1523057" cy="139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462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9B3DBC-C164-489F-A053-AFCF3A857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Mot du président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C77DC5-6BCB-47A6-BD97-5E3849BB8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750498"/>
            <a:ext cx="7315200" cy="5322498"/>
          </a:xfrm>
        </p:spPr>
        <p:txBody>
          <a:bodyPr numCol="2" spcCol="180000" anchor="t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fr-CA" sz="1400" dirty="0"/>
              <a:t>Chers parents,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CA" sz="1400" dirty="0"/>
              <a:t>L’année scolaire 2020-2021 a débuté avec le retour en classe de tous les élèves, des mesures sanitaires devenues normalisées, mais aussi  plusieurs changements de personnel liés aux départs des classes d’adaptation et à l’arrivée de trois classes de maternelle 4 ans.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CA" sz="1400" dirty="0"/>
              <a:t>Malgré la mise en place de bulles-classes, l’espoir d’une année normale était alors envisageable. Malheureusement, dès le mois d’octobre, des classes ont commencé à être en isolement. Malgré la bonne volonté de tous, l’enseignement à distance n’est pas chose facile, autant pour les enseignants que pour les parents et les enfants.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CA" sz="1400" dirty="0"/>
              <a:t>Les fermetures de classes ont eu un impact sur l’apprentissage de plusieurs élèves de l’école. D’ailleurs, le gouvernement a décrété une priorisation des apprentissages et une réduction des évaluations. De plus, cette situation a forcé le report de l’implantation de l’anglais intensif en 6</a:t>
            </a:r>
            <a:r>
              <a:rPr lang="fr-CA" sz="1400" baseline="30000" dirty="0"/>
              <a:t>e</a:t>
            </a:r>
            <a:r>
              <a:rPr lang="fr-CA" sz="1400" dirty="0"/>
              <a:t> année.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CA" sz="1400" dirty="0"/>
              <a:t>Cette année de pandémie a soulevé l’importance d’assurer un milieu scolaire sain. Ainsi, la qualité de l’eau et de l’air ont été analysé dans toutes les écoles du Québec. L’école St-Mathieu fait bonne figure. Les quelques fontaines problématiques ont été condamnées et on sait maintenant que la qualité de l’air dans les classes répond aux normes établies. C’est donc rassurant.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1400" dirty="0"/>
              <a:t>En terminant, je tiens à remercier les membres du conseil d’établissement pour toujours mettre l’intérêt de nos enfants au cœur des décisions. Merci aux parents qui ont pu contribuer à la vie de l’école dans les limites imposées. Merci également à tous les membres du personnel pour leur capacité d’adaptation dans une année remplie de changements. Enfin, un grand merci à la direction pour avoir réussi à répondre aux nombreux défis de cette année exceptionnelle et espérons… unique!</a:t>
            </a:r>
          </a:p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br>
              <a:rPr lang="fr-CA" sz="1400" dirty="0"/>
            </a:br>
            <a:r>
              <a:rPr lang="fr-CA" sz="1400" dirty="0"/>
              <a:t>Sébastien Pomerleau</a:t>
            </a:r>
            <a:br>
              <a:rPr lang="fr-CA" sz="1400" dirty="0"/>
            </a:br>
            <a:r>
              <a:rPr lang="fr-CA" sz="1400" dirty="0"/>
              <a:t>Président du Conseil d’établissement</a:t>
            </a:r>
          </a:p>
        </p:txBody>
      </p:sp>
    </p:spTree>
    <p:extLst>
      <p:ext uri="{BB962C8B-B14F-4D97-AF65-F5344CB8AC3E}">
        <p14:creationId xmlns:p14="http://schemas.microsoft.com/office/powerpoint/2010/main" val="681578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385803-9B90-43D3-8303-403C8273D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Faits saillants pour</a:t>
            </a:r>
            <a:br>
              <a:rPr lang="fr-CA" dirty="0"/>
            </a:br>
            <a:r>
              <a:rPr lang="fr-CA" dirty="0"/>
              <a:t>2020-2021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F0D05C-12C6-40F4-A0F1-C55616700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781049"/>
            <a:ext cx="7315200" cy="5286375"/>
          </a:xfrm>
        </p:spPr>
        <p:txBody>
          <a:bodyPr tIns="90000" anchor="t">
            <a:normAutofit/>
          </a:bodyPr>
          <a:lstStyle/>
          <a:p>
            <a:pPr marL="0" indent="0">
              <a:buNone/>
            </a:pPr>
            <a:r>
              <a:rPr lang="fr-CA" b="1" dirty="0">
                <a:solidFill>
                  <a:schemeClr val="accent1">
                    <a:lumMod val="50000"/>
                  </a:schemeClr>
                </a:solidFill>
              </a:rPr>
              <a:t>Gestion de la crise sanitaire</a:t>
            </a:r>
          </a:p>
          <a:p>
            <a:r>
              <a:rPr lang="fr-CA" sz="1600" dirty="0"/>
              <a:t>Fermeture de classes et enseignement à distance</a:t>
            </a:r>
          </a:p>
          <a:p>
            <a:r>
              <a:rPr lang="fr-CA" sz="1600" dirty="0"/>
              <a:t>Mise en place de mesures sanitaires, dont les bulles-classes</a:t>
            </a:r>
          </a:p>
          <a:p>
            <a:r>
              <a:rPr lang="fr-CA" sz="1600" dirty="0"/>
              <a:t>Priorisation des apprentissages et évaluations réduites</a:t>
            </a:r>
          </a:p>
          <a:p>
            <a:r>
              <a:rPr lang="fr-CA" sz="1600" dirty="0"/>
              <a:t>Activités parascolaires et plusieurs autres activités annulées</a:t>
            </a:r>
          </a:p>
          <a:p>
            <a:pPr marL="0" indent="0">
              <a:buNone/>
            </a:pPr>
            <a:r>
              <a:rPr lang="fr-CA" b="1" dirty="0">
                <a:solidFill>
                  <a:schemeClr val="accent1">
                    <a:lumMod val="50000"/>
                  </a:schemeClr>
                </a:solidFill>
              </a:rPr>
              <a:t>Enseignement de l’anglais intensif en 6</a:t>
            </a:r>
            <a:r>
              <a:rPr lang="fr-CA" b="1" baseline="30000" dirty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fr-CA" b="1" dirty="0">
                <a:solidFill>
                  <a:schemeClr val="accent1">
                    <a:lumMod val="50000"/>
                  </a:schemeClr>
                </a:solidFill>
              </a:rPr>
              <a:t> année</a:t>
            </a:r>
          </a:p>
          <a:p>
            <a:r>
              <a:rPr lang="fr-FR" sz="1600" dirty="0"/>
              <a:t>Consultation du conseil d’établissement auprès des parents de 5</a:t>
            </a:r>
            <a:r>
              <a:rPr lang="fr-FR" sz="1600" baseline="30000" dirty="0"/>
              <a:t>e</a:t>
            </a:r>
            <a:r>
              <a:rPr lang="fr-FR" sz="1600" dirty="0"/>
              <a:t> année</a:t>
            </a:r>
          </a:p>
          <a:p>
            <a:r>
              <a:rPr lang="fr-FR" sz="1600" dirty="0"/>
              <a:t>Engagement de la direction à favoriser l’implantation de l’anglais intensif</a:t>
            </a:r>
            <a:br>
              <a:rPr lang="fr-FR" sz="1600" dirty="0"/>
            </a:br>
            <a:r>
              <a:rPr lang="fr-FR" sz="1600" dirty="0"/>
              <a:t>lorsque la situation sanitaire sera stabilisée </a:t>
            </a:r>
            <a:endParaRPr lang="fr-CA" sz="1600" dirty="0"/>
          </a:p>
          <a:p>
            <a:pPr marL="0" indent="0">
              <a:buNone/>
            </a:pPr>
            <a:r>
              <a:rPr lang="fr-CA" b="1" dirty="0">
                <a:solidFill>
                  <a:schemeClr val="accent1">
                    <a:lumMod val="50000"/>
                  </a:schemeClr>
                </a:solidFill>
              </a:rPr>
              <a:t>Analyse de la qualité de l’eau et de l’air dans l’école</a:t>
            </a:r>
          </a:p>
          <a:p>
            <a:pPr marL="0" indent="0">
              <a:buNone/>
            </a:pPr>
            <a:r>
              <a:rPr lang="fr-CA" b="1" dirty="0">
                <a:solidFill>
                  <a:schemeClr val="accent1">
                    <a:lumMod val="50000"/>
                  </a:schemeClr>
                </a:solidFill>
              </a:rPr>
              <a:t>Nouvelles exigences du conseil d’établissement</a:t>
            </a:r>
          </a:p>
          <a:p>
            <a:r>
              <a:rPr lang="fr-CA" sz="1600" dirty="0"/>
              <a:t>Consultation des élèves sur les activités parascolaires</a:t>
            </a:r>
          </a:p>
          <a:p>
            <a:r>
              <a:rPr lang="fr-CA" sz="1600" dirty="0"/>
              <a:t>Formation des membres du conseil d’établissement</a:t>
            </a:r>
          </a:p>
        </p:txBody>
      </p:sp>
    </p:spTree>
    <p:extLst>
      <p:ext uri="{BB962C8B-B14F-4D97-AF65-F5344CB8AC3E}">
        <p14:creationId xmlns:p14="http://schemas.microsoft.com/office/powerpoint/2010/main" val="575220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ADEDBA-7C1E-47F3-90C9-143DFD114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500" spc="-80" dirty="0"/>
              <a:t>Travaux du conseil d’établissement</a:t>
            </a:r>
            <a:endParaRPr lang="fr-CA" sz="35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19AD5F-67D6-45DE-B3DF-3841602EA3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67912" y="759125"/>
            <a:ext cx="3474720" cy="5313871"/>
          </a:xfrm>
        </p:spPr>
        <p:txBody>
          <a:bodyPr tIns="90000" anchor="t"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r-CA" b="1" dirty="0">
                <a:solidFill>
                  <a:schemeClr val="accent1">
                    <a:lumMod val="50000"/>
                  </a:schemeClr>
                </a:solidFill>
              </a:rPr>
              <a:t>Services éducatifs</a:t>
            </a:r>
          </a:p>
          <a:p>
            <a:r>
              <a:rPr lang="fr-FR" sz="1600" dirty="0"/>
              <a:t>Programmation des activités du services de garde pour 2020-2021</a:t>
            </a:r>
          </a:p>
          <a:p>
            <a:r>
              <a:rPr lang="fr-FR" sz="1600" dirty="0"/>
              <a:t>Modalités d’intégration du contenu pour l’éducation à la sexualité et l’orientation scolaire et professionnelle pour 2020-2021</a:t>
            </a:r>
          </a:p>
          <a:p>
            <a:r>
              <a:rPr lang="fr-FR" sz="1600" dirty="0"/>
              <a:t>Grille-matières pour 2021-2022</a:t>
            </a:r>
          </a:p>
          <a:p>
            <a:r>
              <a:rPr lang="fr-FR" sz="1600" dirty="0"/>
              <a:t>Modalités de l’entrée progressive pour les élèves du préscolaire pour 2021-2022</a:t>
            </a:r>
          </a:p>
          <a:p>
            <a:pPr marL="0" indent="0">
              <a:spcBef>
                <a:spcPts val="1800"/>
              </a:spcBef>
              <a:spcAft>
                <a:spcPts val="600"/>
              </a:spcAft>
              <a:buNone/>
            </a:pPr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Consultations</a:t>
            </a:r>
          </a:p>
          <a:p>
            <a:r>
              <a:rPr lang="fr-FR" sz="1600" dirty="0"/>
              <a:t>Parents de 5</a:t>
            </a:r>
            <a:r>
              <a:rPr lang="fr-FR" sz="1600" baseline="30000" dirty="0"/>
              <a:t>e</a:t>
            </a:r>
            <a:r>
              <a:rPr lang="fr-FR" sz="1600" dirty="0"/>
              <a:t> année : Enseignement de l’anglais intensif en 6e année</a:t>
            </a:r>
          </a:p>
          <a:p>
            <a:r>
              <a:rPr lang="fr-FR" sz="1600" dirty="0"/>
              <a:t>Élèves : Activités parascolaires</a:t>
            </a:r>
            <a:endParaRPr lang="fr-CA" sz="1600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C8FAC90-30BD-4C87-838B-4B71A0AA9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18120" y="759125"/>
            <a:ext cx="3474720" cy="5313871"/>
          </a:xfrm>
        </p:spPr>
        <p:txBody>
          <a:bodyPr tIns="90000" anchor="t"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Cadre de gestion</a:t>
            </a:r>
          </a:p>
          <a:p>
            <a:r>
              <a:rPr lang="fr-FR" sz="1600" dirty="0"/>
              <a:t>Budget de l’école et budget du service de garde pour 2020-2021</a:t>
            </a:r>
          </a:p>
          <a:p>
            <a:r>
              <a:rPr lang="fr-FR" sz="1600" dirty="0"/>
              <a:t>Règles de sécurité et mesures d’encadrement pour 2020-2021</a:t>
            </a:r>
          </a:p>
          <a:p>
            <a:r>
              <a:rPr lang="fr-FR" sz="1600" dirty="0"/>
              <a:t>Plan de lutte pour contrer la violence et l'intimidation pour 2020-2021</a:t>
            </a:r>
          </a:p>
          <a:p>
            <a:r>
              <a:rPr lang="fr-FR" sz="1600" dirty="0"/>
              <a:t>Règles relatives aux contributions financières payées par les parents pour 2021-2022</a:t>
            </a:r>
          </a:p>
          <a:p>
            <a:r>
              <a:rPr lang="fr-FR" sz="1600" dirty="0"/>
              <a:t>Règles de fonctionnement du service de garde pour 2021-2022</a:t>
            </a:r>
          </a:p>
          <a:p>
            <a:r>
              <a:rPr lang="fr-FR" sz="1600" dirty="0"/>
              <a:t>Listes de matériel scolaire pour 2021-2022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78654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ADEDBA-7C1E-47F3-90C9-143DFD114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500" spc="-80" dirty="0"/>
              <a:t>Travaux du conseil d’établissement</a:t>
            </a:r>
            <a:endParaRPr lang="fr-CA" sz="35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19AD5F-67D6-45DE-B3DF-3841602EA3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67912" y="759125"/>
            <a:ext cx="3474720" cy="5313871"/>
          </a:xfrm>
        </p:spPr>
        <p:txBody>
          <a:bodyPr tIns="90000" anchor="t"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r-CA" b="1" dirty="0">
                <a:solidFill>
                  <a:schemeClr val="accent1">
                    <a:lumMod val="50000"/>
                  </a:schemeClr>
                </a:solidFill>
              </a:rPr>
              <a:t>Consultation du centre de services scolaires</a:t>
            </a:r>
          </a:p>
          <a:p>
            <a:r>
              <a:rPr lang="fr-FR" sz="1600" dirty="0"/>
              <a:t>Plan triennal de répartition et de destination des immeubles</a:t>
            </a:r>
            <a:br>
              <a:rPr lang="fr-FR" sz="1600" dirty="0"/>
            </a:br>
            <a:r>
              <a:rPr lang="fr-FR" sz="1600" dirty="0"/>
              <a:t>2021-2022, 2022-2023 et 2023-2024 et prévisions de clientèle</a:t>
            </a:r>
          </a:p>
          <a:p>
            <a:r>
              <a:rPr lang="fr-FR" sz="1600" dirty="0"/>
              <a:t>Liste des écoles et des centres et leur aire de desserte</a:t>
            </a:r>
          </a:p>
          <a:p>
            <a:r>
              <a:rPr lang="fr-FR" sz="1600" dirty="0"/>
              <a:t>Cadre de référence relatif aux critères d’inscription des élèves du préscolaire, du primaire et du secondaire</a:t>
            </a:r>
          </a:p>
          <a:p>
            <a:r>
              <a:rPr lang="fr-FR" sz="1600" dirty="0"/>
              <a:t>Cadre relatif aux services éducatifs dispensés dans les établissements</a:t>
            </a:r>
          </a:p>
          <a:p>
            <a:r>
              <a:rPr lang="fr-FR" sz="1600" dirty="0"/>
              <a:t>Critères généraux de sélection de la direction d'établissement</a:t>
            </a:r>
            <a:endParaRPr lang="fr-CA" sz="1600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C8FAC90-30BD-4C87-838B-4B71A0AA9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99070" y="3071004"/>
            <a:ext cx="3655012" cy="3001992"/>
          </a:xfrm>
          <a:ln>
            <a:solidFill>
              <a:schemeClr val="accent1">
                <a:lumMod val="50000"/>
              </a:schemeClr>
            </a:solidFill>
            <a:prstDash val="solid"/>
          </a:ln>
        </p:spPr>
        <p:txBody>
          <a:bodyPr tIns="90000" anchor="t"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Calendrier des réunions</a:t>
            </a:r>
          </a:p>
          <a:p>
            <a:pPr marL="0" indent="0">
              <a:spcBef>
                <a:spcPts val="600"/>
              </a:spcBef>
              <a:buNone/>
              <a:tabLst>
                <a:tab pos="2160000" algn="r"/>
                <a:tab pos="2250000" algn="l"/>
              </a:tabLst>
            </a:pPr>
            <a:r>
              <a:rPr lang="fr-CA" sz="1600" dirty="0"/>
              <a:t>	23 septembre 2020</a:t>
            </a:r>
          </a:p>
          <a:p>
            <a:pPr marL="0" indent="0">
              <a:spcBef>
                <a:spcPts val="600"/>
              </a:spcBef>
              <a:buNone/>
              <a:tabLst>
                <a:tab pos="2160000" algn="r"/>
                <a:tab pos="2250000" algn="l"/>
              </a:tabLst>
            </a:pPr>
            <a:r>
              <a:rPr lang="fr-CA" sz="1600" dirty="0"/>
              <a:t>	4 novembre 2020	annulée</a:t>
            </a:r>
          </a:p>
          <a:p>
            <a:pPr marL="0" indent="0">
              <a:spcBef>
                <a:spcPts val="600"/>
              </a:spcBef>
              <a:buNone/>
              <a:tabLst>
                <a:tab pos="2160000" algn="r"/>
                <a:tab pos="2250000" algn="l"/>
              </a:tabLst>
            </a:pPr>
            <a:r>
              <a:rPr lang="fr-CA" sz="1600" dirty="0"/>
              <a:t>	9 décembre 2020</a:t>
            </a:r>
          </a:p>
          <a:p>
            <a:pPr marL="0" indent="0">
              <a:spcBef>
                <a:spcPts val="600"/>
              </a:spcBef>
              <a:buNone/>
              <a:tabLst>
                <a:tab pos="2160000" algn="r"/>
                <a:tab pos="2250000" algn="l"/>
              </a:tabLst>
            </a:pPr>
            <a:r>
              <a:rPr lang="fr-CA" sz="1600" dirty="0"/>
              <a:t>	3 février 2021</a:t>
            </a:r>
          </a:p>
          <a:p>
            <a:pPr marL="0" indent="0">
              <a:spcBef>
                <a:spcPts val="600"/>
              </a:spcBef>
              <a:buNone/>
              <a:tabLst>
                <a:tab pos="2160000" algn="r"/>
                <a:tab pos="2250000" algn="l"/>
              </a:tabLst>
            </a:pPr>
            <a:r>
              <a:rPr lang="fr-CA" sz="1600" dirty="0"/>
              <a:t>	24 mars 2021</a:t>
            </a:r>
          </a:p>
          <a:p>
            <a:pPr marL="0" indent="0">
              <a:spcBef>
                <a:spcPts val="600"/>
              </a:spcBef>
              <a:buNone/>
              <a:tabLst>
                <a:tab pos="2160000" algn="r"/>
                <a:tab pos="2250000" algn="l"/>
              </a:tabLst>
            </a:pPr>
            <a:r>
              <a:rPr lang="fr-CA" sz="1600" dirty="0"/>
              <a:t>	20 avril 2021	extraordinaire</a:t>
            </a:r>
          </a:p>
          <a:p>
            <a:pPr marL="0" indent="0">
              <a:spcBef>
                <a:spcPts val="600"/>
              </a:spcBef>
              <a:buNone/>
              <a:tabLst>
                <a:tab pos="2160000" algn="r"/>
                <a:tab pos="2250000" algn="l"/>
              </a:tabLst>
            </a:pPr>
            <a:r>
              <a:rPr lang="fr-CA" sz="1600" dirty="0"/>
              <a:t>	5 mai 2021</a:t>
            </a:r>
          </a:p>
          <a:p>
            <a:pPr marL="0" indent="0">
              <a:spcBef>
                <a:spcPts val="600"/>
              </a:spcBef>
              <a:buNone/>
              <a:tabLst>
                <a:tab pos="2160000" algn="r"/>
                <a:tab pos="2250000" algn="l"/>
              </a:tabLst>
            </a:pPr>
            <a:r>
              <a:rPr lang="fr-CA" sz="1600" dirty="0"/>
              <a:t>	9 juin 2021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B4583179-B88F-4FBB-9E28-BE744E918613}"/>
              </a:ext>
            </a:extLst>
          </p:cNvPr>
          <p:cNvSpPr txBox="1">
            <a:spLocks/>
          </p:cNvSpPr>
          <p:nvPr/>
        </p:nvSpPr>
        <p:spPr>
          <a:xfrm>
            <a:off x="7799069" y="782130"/>
            <a:ext cx="3655011" cy="2288874"/>
          </a:xfrm>
          <a:prstGeom prst="rect">
            <a:avLst/>
          </a:prstGeom>
        </p:spPr>
        <p:txBody>
          <a:bodyPr vert="horz" lIns="91440" tIns="90000" rIns="91440" bIns="45720" rtlCol="0" anchor="t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fr-CA" b="1" dirty="0">
                <a:solidFill>
                  <a:schemeClr val="accent1">
                    <a:lumMod val="50000"/>
                  </a:schemeClr>
                </a:solidFill>
              </a:rPr>
              <a:t>Autres sujets discutés</a:t>
            </a:r>
          </a:p>
          <a:p>
            <a:r>
              <a:rPr lang="fr-CA" sz="1600" dirty="0"/>
              <a:t>Soutien aux élèves en isolement</a:t>
            </a:r>
          </a:p>
          <a:p>
            <a:r>
              <a:rPr lang="fr-CA" sz="1600" dirty="0"/>
              <a:t>Application Hop </a:t>
            </a:r>
            <a:r>
              <a:rPr lang="fr-CA" sz="1600" dirty="0" err="1"/>
              <a:t>hop</a:t>
            </a:r>
            <a:endParaRPr lang="fr-CA" sz="1600" dirty="0"/>
          </a:p>
          <a:p>
            <a:r>
              <a:rPr lang="fr-CA" sz="1600" dirty="0"/>
              <a:t>Qualité de l’eau et de l’air</a:t>
            </a:r>
          </a:p>
          <a:p>
            <a:r>
              <a:rPr lang="fr-CA" sz="1600" dirty="0"/>
              <a:t>Services offerts aux familles immigrantes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fr-CA" sz="1600" dirty="0"/>
          </a:p>
        </p:txBody>
      </p:sp>
    </p:spTree>
    <p:extLst>
      <p:ext uri="{BB962C8B-B14F-4D97-AF65-F5344CB8AC3E}">
        <p14:creationId xmlns:p14="http://schemas.microsoft.com/office/powerpoint/2010/main" val="1873979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F8BC4C-2BB4-4B0D-8C38-D436B2259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500" spc="-80" dirty="0"/>
              <a:t>Le Conseil d’établissement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ABEB6E-1747-4D04-AB43-CD5109425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2475782"/>
            <a:ext cx="7315200" cy="3614468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B6785F6B-F62F-4F6D-91DC-42F6344ABC14}"/>
              </a:ext>
            </a:extLst>
          </p:cNvPr>
          <p:cNvSpPr txBox="1">
            <a:spLocks/>
          </p:cNvSpPr>
          <p:nvPr/>
        </p:nvSpPr>
        <p:spPr>
          <a:xfrm>
            <a:off x="3869268" y="750498"/>
            <a:ext cx="7315200" cy="1794294"/>
          </a:xfrm>
          <a:prstGeom prst="rect">
            <a:avLst/>
          </a:prstGeom>
        </p:spPr>
        <p:txBody>
          <a:bodyPr vert="horz" lIns="91440" tIns="45720" rIns="91440" bIns="45720" numCol="2" rtlCol="0" anchor="t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b="1" dirty="0">
                <a:solidFill>
                  <a:schemeClr val="accent1">
                    <a:lumMod val="50000"/>
                  </a:schemeClr>
                </a:solidFill>
              </a:rPr>
              <a:t>Parents</a:t>
            </a:r>
          </a:p>
          <a:p>
            <a:pPr marL="0" indent="0">
              <a:spcBef>
                <a:spcPts val="0"/>
              </a:spcBef>
              <a:buNone/>
              <a:tabLst>
                <a:tab pos="3589338" algn="l"/>
              </a:tabLst>
            </a:pPr>
            <a:r>
              <a:rPr lang="fr-CA" sz="1800" dirty="0"/>
              <a:t>Monsieur Noureddine </a:t>
            </a:r>
            <a:r>
              <a:rPr lang="fr-CA" sz="1800" dirty="0" err="1"/>
              <a:t>Bsiker</a:t>
            </a:r>
            <a:endParaRPr lang="fr-CA" sz="1800" dirty="0"/>
          </a:p>
          <a:p>
            <a:pPr marL="0" indent="0">
              <a:spcBef>
                <a:spcPts val="0"/>
              </a:spcBef>
              <a:buNone/>
              <a:tabLst>
                <a:tab pos="3589338" algn="l"/>
              </a:tabLst>
            </a:pPr>
            <a:r>
              <a:rPr lang="fr-CA" sz="1800" dirty="0"/>
              <a:t>Madame </a:t>
            </a:r>
            <a:r>
              <a:rPr lang="fr-CA" sz="1800" dirty="0" err="1"/>
              <a:t>Marie-Chantale</a:t>
            </a:r>
            <a:r>
              <a:rPr lang="fr-CA" sz="1800" dirty="0"/>
              <a:t> Lord</a:t>
            </a:r>
          </a:p>
          <a:p>
            <a:pPr marL="0" indent="0">
              <a:spcBef>
                <a:spcPts val="0"/>
              </a:spcBef>
              <a:buNone/>
              <a:tabLst>
                <a:tab pos="3589338" algn="l"/>
              </a:tabLst>
            </a:pPr>
            <a:endParaRPr lang="fr-CA" sz="18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3589338" algn="l"/>
              </a:tabLst>
            </a:pPr>
            <a:r>
              <a:rPr lang="fr-CA" b="1" dirty="0">
                <a:solidFill>
                  <a:schemeClr val="accent1">
                    <a:lumMod val="50000"/>
                  </a:schemeClr>
                </a:solidFill>
              </a:rPr>
              <a:t>Membres de la communauté</a:t>
            </a:r>
          </a:p>
          <a:p>
            <a:pPr marL="0" indent="0">
              <a:spcBef>
                <a:spcPts val="0"/>
              </a:spcBef>
              <a:buNone/>
              <a:tabLst>
                <a:tab pos="3589338" algn="l"/>
              </a:tabLst>
            </a:pPr>
            <a:r>
              <a:rPr lang="fr-CA" sz="1800" dirty="0"/>
              <a:t>Vacant</a:t>
            </a:r>
          </a:p>
          <a:p>
            <a:pPr marL="0" indent="0">
              <a:spcBef>
                <a:spcPts val="0"/>
              </a:spcBef>
              <a:buNone/>
              <a:tabLst>
                <a:tab pos="3589338" algn="l"/>
              </a:tabLst>
            </a:pPr>
            <a:endParaRPr lang="fr-CA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3589338" algn="l"/>
              </a:tabLst>
            </a:pPr>
            <a:r>
              <a:rPr lang="fr-CA" sz="1800" dirty="0"/>
              <a:t>Madame Catherine Genest</a:t>
            </a:r>
          </a:p>
          <a:p>
            <a:pPr marL="0" indent="0">
              <a:spcBef>
                <a:spcPts val="0"/>
              </a:spcBef>
              <a:buNone/>
              <a:tabLst>
                <a:tab pos="3589338" algn="l"/>
              </a:tabLst>
            </a:pPr>
            <a:r>
              <a:rPr lang="fr-CA" sz="1800" dirty="0"/>
              <a:t>Monsieur Sébastien Pomerleau</a:t>
            </a:r>
          </a:p>
          <a:p>
            <a:pPr marL="0" indent="0">
              <a:spcBef>
                <a:spcPts val="0"/>
              </a:spcBef>
              <a:buNone/>
              <a:tabLst>
                <a:tab pos="3589338" algn="l"/>
              </a:tabLst>
            </a:pPr>
            <a:r>
              <a:rPr lang="fr-CA" sz="1800" dirty="0"/>
              <a:t>Monsieur Jean </a:t>
            </a:r>
            <a:r>
              <a:rPr lang="fr-CA" sz="1800" dirty="0" err="1"/>
              <a:t>Tittley</a:t>
            </a:r>
            <a:endParaRPr lang="fr-CA" sz="1800" dirty="0"/>
          </a:p>
          <a:p>
            <a:pPr marL="0" indent="0">
              <a:buNone/>
              <a:tabLst>
                <a:tab pos="3589338" algn="l"/>
              </a:tabLst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35069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F8BC4C-2BB4-4B0D-8C38-D436B2259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500" spc="-80" dirty="0"/>
              <a:t>Le Conseil d’établissement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ABEB6E-1747-4D04-AB43-CD5109425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2475782"/>
            <a:ext cx="7315200" cy="3614468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D28B9225-1B69-4A67-954F-8CA6C69905EA}"/>
              </a:ext>
            </a:extLst>
          </p:cNvPr>
          <p:cNvSpPr txBox="1">
            <a:spLocks/>
          </p:cNvSpPr>
          <p:nvPr/>
        </p:nvSpPr>
        <p:spPr>
          <a:xfrm>
            <a:off x="3869268" y="767750"/>
            <a:ext cx="7315200" cy="1794294"/>
          </a:xfrm>
          <a:prstGeom prst="rect">
            <a:avLst/>
          </a:prstGeom>
        </p:spPr>
        <p:txBody>
          <a:bodyPr vert="horz" lIns="91440" tIns="45720" rIns="91440" bIns="45720" numCol="2" rtlCol="0" anchor="t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b="1" dirty="0">
                <a:solidFill>
                  <a:schemeClr val="accent1">
                    <a:lumMod val="50000"/>
                  </a:schemeClr>
                </a:solidFill>
              </a:rPr>
              <a:t>Membres du personnel</a:t>
            </a:r>
          </a:p>
          <a:p>
            <a:pPr marL="0" indent="0">
              <a:spcBef>
                <a:spcPts val="0"/>
              </a:spcBef>
              <a:buNone/>
              <a:tabLst>
                <a:tab pos="3589338" algn="l"/>
              </a:tabLst>
            </a:pPr>
            <a:r>
              <a:rPr lang="fr-CA" sz="1800" dirty="0"/>
              <a:t>Madame Annie-Claude Lefebvre</a:t>
            </a:r>
          </a:p>
          <a:p>
            <a:pPr marL="0" indent="0">
              <a:spcBef>
                <a:spcPts val="0"/>
              </a:spcBef>
              <a:buNone/>
              <a:tabLst>
                <a:tab pos="3589338" algn="l"/>
              </a:tabLst>
            </a:pPr>
            <a:r>
              <a:rPr lang="fr-CA" sz="1800" dirty="0"/>
              <a:t>Madame Nathalie Dumont</a:t>
            </a:r>
          </a:p>
          <a:p>
            <a:pPr marL="0" indent="0">
              <a:spcBef>
                <a:spcPts val="0"/>
              </a:spcBef>
              <a:buNone/>
              <a:tabLst>
                <a:tab pos="3589338" algn="l"/>
              </a:tabLst>
            </a:pPr>
            <a:endParaRPr lang="fr-CA" sz="18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3589338" algn="l"/>
              </a:tabLst>
            </a:pPr>
            <a:r>
              <a:rPr lang="fr-CA" b="1" dirty="0">
                <a:solidFill>
                  <a:schemeClr val="accent1">
                    <a:lumMod val="50000"/>
                  </a:schemeClr>
                </a:solidFill>
              </a:rPr>
              <a:t>Direction</a:t>
            </a:r>
          </a:p>
          <a:p>
            <a:pPr marL="0" indent="0">
              <a:spcBef>
                <a:spcPts val="0"/>
              </a:spcBef>
              <a:buNone/>
              <a:tabLst>
                <a:tab pos="3589338" algn="l"/>
              </a:tabLst>
            </a:pPr>
            <a:r>
              <a:rPr lang="fr-CA" sz="1800" dirty="0"/>
              <a:t>Madame Sonia Grégoire</a:t>
            </a:r>
          </a:p>
          <a:p>
            <a:pPr marL="0" indent="0">
              <a:spcBef>
                <a:spcPts val="0"/>
              </a:spcBef>
              <a:buNone/>
              <a:tabLst>
                <a:tab pos="3589338" algn="l"/>
              </a:tabLst>
            </a:pPr>
            <a:endParaRPr lang="fr-CA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3589338" algn="l"/>
              </a:tabLst>
            </a:pPr>
            <a:r>
              <a:rPr lang="fr-CA" sz="1800" dirty="0"/>
              <a:t>Madame Doris Hardy</a:t>
            </a:r>
          </a:p>
          <a:p>
            <a:pPr marL="0" indent="0">
              <a:spcBef>
                <a:spcPts val="0"/>
              </a:spcBef>
              <a:buNone/>
              <a:tabLst>
                <a:tab pos="3589338" algn="l"/>
              </a:tabLst>
            </a:pPr>
            <a:r>
              <a:rPr lang="fr-CA" sz="1800" dirty="0"/>
              <a:t>Madame Marie Larose</a:t>
            </a:r>
          </a:p>
          <a:p>
            <a:pPr marL="0" indent="0">
              <a:spcBef>
                <a:spcPts val="0"/>
              </a:spcBef>
              <a:buNone/>
              <a:tabLst>
                <a:tab pos="3589338" algn="l"/>
              </a:tabLst>
            </a:pPr>
            <a:r>
              <a:rPr lang="fr-CA" sz="1800" dirty="0"/>
              <a:t>Madame Isabelle Dufour</a:t>
            </a:r>
          </a:p>
          <a:p>
            <a:pPr marL="0" indent="0">
              <a:buNone/>
              <a:tabLst>
                <a:tab pos="3589338" algn="l"/>
              </a:tabLst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08561994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TM03457475[[fn=Cadre]]</Template>
  <TotalTime>1158</TotalTime>
  <Words>735</Words>
  <Application>Microsoft Office PowerPoint</Application>
  <PresentationFormat>Grand écran</PresentationFormat>
  <Paragraphs>82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Corbel</vt:lpstr>
      <vt:lpstr>Wingdings 2</vt:lpstr>
      <vt:lpstr>Cadre</vt:lpstr>
      <vt:lpstr>Rapport annuel 2020-2021</vt:lpstr>
      <vt:lpstr>Mot du président</vt:lpstr>
      <vt:lpstr>Faits saillants pour 2020-2021</vt:lpstr>
      <vt:lpstr>Travaux du conseil d’établissement</vt:lpstr>
      <vt:lpstr>Travaux du conseil d’établissement</vt:lpstr>
      <vt:lpstr>Le Conseil d’établissement</vt:lpstr>
      <vt:lpstr>Le Conseil d’établissement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 annuel 2020-2021</dc:title>
  <dc:creator>Sebastien Pomerleau</dc:creator>
  <cp:lastModifiedBy>Melissa Matte</cp:lastModifiedBy>
  <cp:revision>28</cp:revision>
  <cp:lastPrinted>2021-06-07T02:00:57Z</cp:lastPrinted>
  <dcterms:created xsi:type="dcterms:W3CDTF">2021-05-17T02:18:43Z</dcterms:created>
  <dcterms:modified xsi:type="dcterms:W3CDTF">2022-08-25T03:52:17Z</dcterms:modified>
</cp:coreProperties>
</file>